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76" r:id="rId2"/>
    <p:sldId id="406" r:id="rId3"/>
    <p:sldId id="419" r:id="rId4"/>
    <p:sldId id="458" r:id="rId5"/>
    <p:sldId id="459" r:id="rId6"/>
    <p:sldId id="460" r:id="rId7"/>
    <p:sldId id="461" r:id="rId8"/>
    <p:sldId id="462" r:id="rId9"/>
    <p:sldId id="463" r:id="rId10"/>
    <p:sldId id="464" r:id="rId11"/>
    <p:sldId id="465" r:id="rId12"/>
    <p:sldId id="466" r:id="rId13"/>
    <p:sldId id="467" r:id="rId14"/>
    <p:sldId id="468" r:id="rId15"/>
    <p:sldId id="469" r:id="rId16"/>
    <p:sldId id="470" r:id="rId17"/>
    <p:sldId id="471" r:id="rId18"/>
    <p:sldId id="472" r:id="rId19"/>
    <p:sldId id="473" r:id="rId20"/>
    <p:sldId id="474" r:id="rId21"/>
    <p:sldId id="475" r:id="rId22"/>
    <p:sldId id="477" r:id="rId23"/>
    <p:sldId id="476" r:id="rId24"/>
    <p:sldId id="479" r:id="rId25"/>
    <p:sldId id="480" r:id="rId26"/>
    <p:sldId id="481" r:id="rId27"/>
    <p:sldId id="483" r:id="rId28"/>
    <p:sldId id="484" r:id="rId29"/>
    <p:sldId id="485" r:id="rId30"/>
    <p:sldId id="486" r:id="rId31"/>
    <p:sldId id="487" r:id="rId32"/>
    <p:sldId id="489" r:id="rId33"/>
    <p:sldId id="488" r:id="rId34"/>
    <p:sldId id="490" r:id="rId35"/>
    <p:sldId id="491" r:id="rId36"/>
    <p:sldId id="492" r:id="rId37"/>
    <p:sldId id="494" r:id="rId38"/>
    <p:sldId id="4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04" autoAdjust="0"/>
  </p:normalViewPr>
  <p:slideViewPr>
    <p:cSldViewPr>
      <p:cViewPr varScale="1">
        <p:scale>
          <a:sx n="76" d="100"/>
          <a:sy n="76" d="100"/>
        </p:scale>
        <p:origin x="10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2441D-291F-4BEA-B621-963AE08380B3}" type="datetimeFigureOut">
              <a:rPr lang="en-IN" smtClean="0"/>
              <a:t>14-04-2025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46C5B-91CC-4E11-A831-DA970C834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52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belong to different transactions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 operations are on the same data item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one of the two operations is a write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46C5B-91CC-4E11-A831-DA970C834ADF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62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93AB-F54C-4D1E-9668-95B7C8F8A58B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B726-F09E-412F-8D98-F41790E01934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8F07-0986-4585-B6AE-AB39C8A887D5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1553-E217-43B4-A083-299CDEC75656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3509-57CE-4E98-B66F-DEF5F88445BF}" type="datetime1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F02C-005F-4A1C-A05E-B7B3A66B4A5B}" type="datetime1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01A8-17E7-43EF-843B-D5B8955A40CD}" type="datetime1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E027C-E23F-46C7-8EDE-6ECDB8F1FAB6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7FDF-6755-4EE6-A22D-5CC3518B3E70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F81C-24B4-44BA-978D-BFD960BE9185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E507-852A-422C-A1C6-1EA64CFFFCFE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7C5C-FAB8-4BB2-9F3B-43315D3BF2CE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Mrs. D. Anusha (Ph.D) , Asstistant Professor ,Dept. of CSE, ANITS(A) Engineering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Transactions In DBMS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BC887-862A-3164-8066-84025568D401}"/>
              </a:ext>
            </a:extLst>
          </p:cNvPr>
          <p:cNvSpPr txBox="1"/>
          <p:nvPr/>
        </p:nvSpPr>
        <p:spPr>
          <a:xfrm>
            <a:off x="609600" y="1009471"/>
            <a:ext cx="815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“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Transaction is a set of operations which are all logically related.” or “Transaction is a single logical unit of work formed by a set of operations.”</a:t>
            </a:r>
          </a:p>
          <a:p>
            <a:pPr fontAlgn="base">
              <a:lnSpc>
                <a:spcPct val="150000"/>
              </a:lnSpc>
            </a:pPr>
            <a:r>
              <a:rPr lang="en-US" sz="1600" b="1" u="sng" dirty="0">
                <a:latin typeface="Times New Roman" pitchFamily="18" charset="0"/>
                <a:cs typeface="Times New Roman" pitchFamily="18" charset="0"/>
              </a:rPr>
              <a:t>Operations in Transaction-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main operations in a transaction are-</a:t>
            </a:r>
          </a:p>
          <a:p>
            <a:pPr fontAlgn="base">
              <a:lnSpc>
                <a:spcPct val="150000"/>
              </a:lnSpc>
            </a:pPr>
            <a:r>
              <a:rPr lang="en-US" sz="1600" b="1" u="sng" dirty="0">
                <a:latin typeface="Times New Roman" pitchFamily="18" charset="0"/>
                <a:cs typeface="Times New Roman" pitchFamily="18" charset="0"/>
              </a:rPr>
              <a:t>1. Read Operation-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Read operation reads the data from the database and then stores it in the buffer in main memory.</a:t>
            </a:r>
          </a:p>
          <a:p>
            <a:pPr fontAlgn="base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example- 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Read(A)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instruction will read the value of A from the database and will store it in the buffer in main memory.</a:t>
            </a:r>
          </a:p>
          <a:p>
            <a:pPr fontAlgn="base">
              <a:lnSpc>
                <a:spcPct val="150000"/>
              </a:lnSpc>
            </a:pPr>
            <a:r>
              <a:rPr lang="en-US" sz="1600" b="1" u="sng" dirty="0">
                <a:latin typeface="Times New Roman" pitchFamily="18" charset="0"/>
                <a:cs typeface="Times New Roman" pitchFamily="18" charset="0"/>
              </a:rPr>
              <a:t>2. Write Operation-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Write operation writes the updated data value back to the database from the buffer.</a:t>
            </a:r>
          </a:p>
          <a:p>
            <a:pPr fontAlgn="base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example- 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Write(A)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will write the updated value of A from the buffer to the database.</a:t>
            </a:r>
          </a:p>
        </p:txBody>
      </p:sp>
    </p:spTree>
    <p:extLst>
      <p:ext uri="{BB962C8B-B14F-4D97-AF65-F5344CB8AC3E}">
        <p14:creationId xmlns:p14="http://schemas.microsoft.com/office/powerpoint/2010/main" val="22612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0BC887-862A-3164-8066-84025568D401}"/>
              </a:ext>
            </a:extLst>
          </p:cNvPr>
          <p:cNvSpPr txBox="1"/>
          <p:nvPr/>
        </p:nvSpPr>
        <p:spPr>
          <a:xfrm>
            <a:off x="494506" y="381000"/>
            <a:ext cx="8153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400" b="1" dirty="0"/>
              <a:t>Transaction States</a:t>
            </a:r>
          </a:p>
          <a:p>
            <a:pPr fontAlgn="base"/>
            <a:r>
              <a:rPr lang="en-US" sz="2000" dirty="0"/>
              <a:t>A transaction goes through many different states throughout its life cycle.</a:t>
            </a:r>
          </a:p>
          <a:p>
            <a:pPr fontAlgn="base"/>
            <a:r>
              <a:rPr lang="en-US" sz="2000" dirty="0"/>
              <a:t>These states are called as </a:t>
            </a:r>
            <a:r>
              <a:rPr lang="en-US" sz="2000" b="1" dirty="0"/>
              <a:t>transaction states</a:t>
            </a:r>
            <a:r>
              <a:rPr lang="en-US" sz="2000" dirty="0"/>
              <a:t>.</a:t>
            </a:r>
          </a:p>
          <a:p>
            <a:pPr fontAlgn="base"/>
            <a:r>
              <a:rPr lang="en-US" sz="2000" dirty="0"/>
              <a:t>Transaction states are as follows-</a:t>
            </a:r>
          </a:p>
          <a:p>
            <a:pPr fontAlgn="base"/>
            <a:endParaRPr lang="en-US" sz="2000" dirty="0"/>
          </a:p>
          <a:p>
            <a:pPr fontAlgn="base"/>
            <a:endParaRPr lang="en-US" sz="2000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endParaRPr lang="en-US" sz="2000" b="1" u="sng" dirty="0"/>
          </a:p>
          <a:p>
            <a:pPr fontAlgn="base"/>
            <a:r>
              <a:rPr lang="en-US" sz="2000" b="1" u="sng" dirty="0"/>
              <a:t>1. Active State-</a:t>
            </a:r>
            <a:endParaRPr lang="en-US" sz="2000" dirty="0"/>
          </a:p>
          <a:p>
            <a:pPr marL="342900" indent="-342900" fontAlgn="base">
              <a:buFont typeface="Arial" pitchFamily="34" charset="0"/>
              <a:buChar char="•"/>
            </a:pPr>
            <a:r>
              <a:rPr lang="en-US" sz="2000" dirty="0"/>
              <a:t>This is the first state in the life cycle of a transaction.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en-US" sz="2000" dirty="0"/>
              <a:t>A transaction is called in an </a:t>
            </a:r>
            <a:r>
              <a:rPr lang="en-US" sz="2000" b="1" dirty="0"/>
              <a:t>active state</a:t>
            </a:r>
            <a:r>
              <a:rPr lang="en-US" sz="2000" dirty="0"/>
              <a:t> as long as its instructions are getting executed.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en-US" sz="2000" dirty="0"/>
              <a:t>All the changes made by the transaction now are stored in the buffer in main memory.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5873372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68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1996" y="926068"/>
            <a:ext cx="2939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u="sng" dirty="0"/>
              <a:t>2. Partially Committed State-</a:t>
            </a:r>
            <a:endParaRPr lang="en-IN" b="1" dirty="0"/>
          </a:p>
        </p:txBody>
      </p:sp>
      <p:sp>
        <p:nvSpPr>
          <p:cNvPr id="7" name="Rectangle 6"/>
          <p:cNvSpPr/>
          <p:nvPr/>
        </p:nvSpPr>
        <p:spPr>
          <a:xfrm>
            <a:off x="579634" y="1371600"/>
            <a:ext cx="8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the last instruction of transaction has executed, it enters into a </a:t>
            </a:r>
            <a:r>
              <a:rPr lang="en-US" b="1" dirty="0"/>
              <a:t>partially committed state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entering this state, the transaction is considered to be partially committed.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is not considered fully committed because all the changes made by the transaction are still stored in the buffer in main memory.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r>
              <a:rPr lang="en-US" b="1" u="sng" dirty="0"/>
              <a:t>3. Committed State-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all the changes made by the transaction have been successfully stored into the database, it enters into a </a:t>
            </a:r>
            <a:r>
              <a:rPr lang="en-US" b="1" dirty="0"/>
              <a:t>committed state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Now, the transaction is considered to be fully committed.</a:t>
            </a:r>
          </a:p>
          <a:p>
            <a:pPr fontAlgn="base"/>
            <a:endParaRPr lang="en-US" dirty="0"/>
          </a:p>
          <a:p>
            <a:pPr fontAlgn="base"/>
            <a:r>
              <a:rPr lang="en-IN" b="1" u="sng" dirty="0"/>
              <a:t>NOTE-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a transaction has entered the committed state, it is not possible to roll back the transaction.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In other words, it is not possible to undo the changes that has been made by the transaction.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643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751820"/>
            <a:ext cx="8001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4. Failed State-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When a transaction is getting executed in the active state or partially committed state and some failure occurs due to which it becomes impossible to continue the execution, it enters into a </a:t>
            </a:r>
            <a:r>
              <a:rPr lang="en-US" b="1" dirty="0"/>
              <a:t>failed state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5. Aborted State-</a:t>
            </a:r>
            <a:endParaRPr lang="en-US" b="1" dirty="0"/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the transaction has failed and entered into a failed state, all the changes made by it have to be undone.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To undo the changes made by the transaction, it becomes necessary to roll back the transaction.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the transaction has rolled back completely, it enters into an </a:t>
            </a:r>
            <a:r>
              <a:rPr lang="en-US" b="1" dirty="0"/>
              <a:t>aborted state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6. Terminated State-</a:t>
            </a:r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is the last state in the life cycle of a transaction.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entering the committed state or aborted state, the transaction finally enters into a </a:t>
            </a:r>
            <a:r>
              <a:rPr lang="en-US" b="1" dirty="0"/>
              <a:t>terminated state</a:t>
            </a:r>
            <a:r>
              <a:rPr lang="en-US" dirty="0"/>
              <a:t> where its life cycle finally comes to an end.</a:t>
            </a:r>
          </a:p>
        </p:txBody>
      </p:sp>
    </p:spTree>
    <p:extLst>
      <p:ext uri="{BB962C8B-B14F-4D97-AF65-F5344CB8AC3E}">
        <p14:creationId xmlns:p14="http://schemas.microsoft.com/office/powerpoint/2010/main" val="92610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800" b="1" dirty="0"/>
              <a:t>ACID Properties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 It is important to ensure that the database remains consistent before and after the transaction.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To ensure the consistency of database, certain properties are followed by all the transactions occurring in the system.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These properties are called as </a:t>
            </a:r>
            <a:r>
              <a:rPr lang="en-US" b="1" dirty="0"/>
              <a:t>ACID Properties</a:t>
            </a:r>
            <a:r>
              <a:rPr lang="en-US" dirty="0"/>
              <a:t> of a transaction.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r>
              <a:rPr lang="en-US" b="1" u="sng" dirty="0"/>
              <a:t>1. Atomicity-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property ensures that either the transaction occurs completely or it does not occur at all.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In other words, it ensures that no transaction occurs partially.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That is why, it is also referred to as “</a:t>
            </a:r>
            <a:r>
              <a:rPr lang="en-US" b="1" dirty="0"/>
              <a:t>All or nothing rule</a:t>
            </a:r>
            <a:r>
              <a:rPr lang="en-US" dirty="0"/>
              <a:t>“.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is the responsibility of Transaction Control Manager to ensure atomicity of the transactions.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62200"/>
            <a:ext cx="20097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85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800" b="1" dirty="0"/>
              <a:t>ACID Properties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2. Consistency-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property ensures that integrity constraints are maintained.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ensures that the database remains consistent before and after the transaction.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is the responsibility of DBMS and application programmer to ensure consistency of the database.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3. Isolation-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property ensures that multiple transactions can occur simultaneously without causing any inconsistency.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During execution, each transaction feels as if it is getting executed alone in the system.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 transaction does not realize that there are other transactions as well getting executed </a:t>
            </a:r>
            <a:r>
              <a:rPr lang="en-US" dirty="0" err="1"/>
              <a:t>parallely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Changes made by a transaction becomes visible to other transactions only after they are written in the memory.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resultant state of the system after executing all the transactions is same as the state that would be achieved if the transactions were executed serially one after the other.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is the responsibility of concurrency control manager to ensure isolation for all the transactions.</a:t>
            </a:r>
          </a:p>
          <a:p>
            <a:pPr fontAlgn="base"/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37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800" b="1" dirty="0"/>
              <a:t>ACID Properties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4. Durability-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property ensures that all the changes made by a transaction after its successful execution are written successfully to the disk.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also ensures that these changes exist permanently and are never lost even if there occurs a failure of any kind.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is the responsibility of recovery manager to ensure durability in the database.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8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When multiple transactions execute concurrently in an uncontrolled or unrestricted manner, then it might lead to several problems.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Such problems are called as </a:t>
            </a:r>
            <a:r>
              <a:rPr lang="en-US" b="1" dirty="0"/>
              <a:t>concurrency problems</a:t>
            </a:r>
            <a:r>
              <a:rPr lang="en-US" dirty="0"/>
              <a:t>.</a:t>
            </a:r>
          </a:p>
          <a:p>
            <a:pPr fontAlgn="base"/>
            <a:endParaRPr lang="en-US" dirty="0"/>
          </a:p>
          <a:p>
            <a:pPr fontAlgn="base"/>
            <a:r>
              <a:rPr lang="en-IN" dirty="0"/>
              <a:t>The concurrency problems are-</a:t>
            </a:r>
          </a:p>
          <a:p>
            <a:pPr fontAlgn="base"/>
            <a:r>
              <a:rPr lang="en-US" dirty="0"/>
              <a:t>1.Dirty Read Problem</a:t>
            </a:r>
          </a:p>
          <a:p>
            <a:pPr fontAlgn="base"/>
            <a:r>
              <a:rPr lang="en-US" dirty="0"/>
              <a:t>2.Unrepeatable Read Problem</a:t>
            </a:r>
          </a:p>
          <a:p>
            <a:pPr fontAlgn="base"/>
            <a:r>
              <a:rPr lang="en-US" dirty="0"/>
              <a:t>3.Lost Update Problem</a:t>
            </a:r>
          </a:p>
          <a:p>
            <a:pPr fontAlgn="base"/>
            <a:r>
              <a:rPr lang="en-US" dirty="0"/>
              <a:t>4. Phantom Read Problem</a:t>
            </a:r>
          </a:p>
          <a:p>
            <a:pPr fontAlgn="base"/>
            <a:endParaRPr lang="en-US" dirty="0"/>
          </a:p>
          <a:p>
            <a:pPr fontAlgn="base"/>
            <a:r>
              <a:rPr lang="en-IN" b="1" u="sng" dirty="0"/>
              <a:t>1. Dirty Read Problem-</a:t>
            </a:r>
            <a:endParaRPr lang="en-IN" b="1" dirty="0"/>
          </a:p>
          <a:p>
            <a:pPr fontAlgn="base"/>
            <a:r>
              <a:rPr lang="en-US" dirty="0"/>
              <a:t> Reading the data written by an uncommitted transaction is called as dirty read.</a:t>
            </a:r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read is called as dirty read because-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 is always a chance that the uncommitted transaction might roll back later.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Thus, uncommitted transaction might make other transactions read a value that does not even exist.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leads to inconsistency of the database.</a:t>
            </a:r>
          </a:p>
        </p:txBody>
      </p:sp>
    </p:spTree>
    <p:extLst>
      <p:ext uri="{BB962C8B-B14F-4D97-AF65-F5344CB8AC3E}">
        <p14:creationId xmlns:p14="http://schemas.microsoft.com/office/powerpoint/2010/main" val="68514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b="1" u="sng" dirty="0"/>
              <a:t>Example-</a:t>
            </a:r>
            <a:endParaRPr lang="en-IN" b="1" dirty="0"/>
          </a:p>
          <a:p>
            <a:pPr fontAlgn="base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2" y="1219200"/>
            <a:ext cx="4943475" cy="190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12192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Here,</a:t>
            </a:r>
          </a:p>
          <a:p>
            <a:pPr fontAlgn="base"/>
            <a:r>
              <a:rPr lang="en-US" dirty="0"/>
              <a:t>T1 reads the value of A.</a:t>
            </a:r>
          </a:p>
          <a:p>
            <a:pPr fontAlgn="base"/>
            <a:r>
              <a:rPr lang="en-US" dirty="0"/>
              <a:t>T1 updates the value of A in the buffer.</a:t>
            </a:r>
          </a:p>
          <a:p>
            <a:pPr fontAlgn="base"/>
            <a:r>
              <a:rPr lang="en-US" dirty="0"/>
              <a:t>T2 reads the value of A from the buffer.</a:t>
            </a:r>
          </a:p>
          <a:p>
            <a:pPr fontAlgn="base"/>
            <a:r>
              <a:rPr lang="en-US" dirty="0"/>
              <a:t>T2 writes the updated the value of A.</a:t>
            </a:r>
          </a:p>
          <a:p>
            <a:pPr fontAlgn="base"/>
            <a:r>
              <a:rPr lang="en-US" dirty="0"/>
              <a:t>T2 commits.</a:t>
            </a:r>
          </a:p>
          <a:p>
            <a:pPr fontAlgn="base"/>
            <a:r>
              <a:rPr lang="en-US" dirty="0"/>
              <a:t>T1 fails in later stages and rolls back.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In this example,</a:t>
            </a:r>
          </a:p>
          <a:p>
            <a:pPr fontAlgn="base"/>
            <a:r>
              <a:rPr lang="en-US" dirty="0"/>
              <a:t>T2 reads the dirty value of A written by the uncommitted transaction T1.</a:t>
            </a:r>
          </a:p>
          <a:p>
            <a:pPr fontAlgn="base"/>
            <a:r>
              <a:rPr lang="en-US" dirty="0"/>
              <a:t>T1 fails in later stages and roll backs.</a:t>
            </a:r>
          </a:p>
          <a:p>
            <a:pPr fontAlgn="base"/>
            <a:r>
              <a:rPr lang="en-US" dirty="0"/>
              <a:t>Thus, the value that T2 read now stands to be incorrect.</a:t>
            </a:r>
          </a:p>
          <a:p>
            <a:pPr fontAlgn="base"/>
            <a:r>
              <a:rPr lang="en-US" dirty="0"/>
              <a:t>Therefore, database becomes inconsistent.</a:t>
            </a:r>
          </a:p>
        </p:txBody>
      </p:sp>
    </p:spTree>
    <p:extLst>
      <p:ext uri="{BB962C8B-B14F-4D97-AF65-F5344CB8AC3E}">
        <p14:creationId xmlns:p14="http://schemas.microsoft.com/office/powerpoint/2010/main" val="316916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51820"/>
            <a:ext cx="8001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2. Unrepeatable Read Problem-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This problem occurs when a transaction gets to read unrepeated i.e. different values of the same variable in its different read operations even when it has not updated its value.</a:t>
            </a:r>
          </a:p>
          <a:p>
            <a:pPr fontAlgn="base"/>
            <a:r>
              <a:rPr lang="en-US" b="1" u="sng" dirty="0"/>
              <a:t>Example-</a:t>
            </a:r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r>
              <a:rPr lang="en-US" dirty="0"/>
              <a:t>Here,</a:t>
            </a:r>
          </a:p>
          <a:p>
            <a:pPr fontAlgn="base"/>
            <a:r>
              <a:rPr lang="en-US" dirty="0"/>
              <a:t>T1 reads the value of X (= 10 say).</a:t>
            </a:r>
          </a:p>
          <a:p>
            <a:pPr fontAlgn="base"/>
            <a:r>
              <a:rPr lang="en-US" dirty="0"/>
              <a:t>T2 reads the value of X (= 10).</a:t>
            </a:r>
          </a:p>
          <a:p>
            <a:pPr fontAlgn="base"/>
            <a:r>
              <a:rPr lang="en-US" dirty="0"/>
              <a:t>T1 updates the value of X (from 10 to 15 say) in the buffer.</a:t>
            </a:r>
          </a:p>
          <a:p>
            <a:pPr fontAlgn="base"/>
            <a:r>
              <a:rPr lang="en-US" dirty="0"/>
              <a:t>T2 again reads the value of X (but = 15).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In this example,</a:t>
            </a:r>
          </a:p>
          <a:p>
            <a:pPr fontAlgn="base"/>
            <a:r>
              <a:rPr lang="en-US" dirty="0"/>
              <a:t>T2 gets to read a different value of X in its second reading.</a:t>
            </a:r>
          </a:p>
          <a:p>
            <a:pPr fontAlgn="base"/>
            <a:r>
              <a:rPr lang="en-US" dirty="0"/>
              <a:t>T2 wonders how the value of X got changed because according to it, it is running in isolation.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1905001"/>
            <a:ext cx="54578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01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99492"/>
            <a:ext cx="8001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3. Lost Update Problem-</a:t>
            </a:r>
            <a:endParaRPr lang="en-US" dirty="0"/>
          </a:p>
          <a:p>
            <a:pPr fontAlgn="base"/>
            <a:r>
              <a:rPr lang="en-US" dirty="0"/>
              <a:t>This problem occurs when multiple transactions execute concurrently and updates from one or more transactions get lost.</a:t>
            </a:r>
          </a:p>
          <a:p>
            <a:pPr fontAlgn="base"/>
            <a:endParaRPr lang="en-US" dirty="0"/>
          </a:p>
          <a:p>
            <a:pPr fontAlgn="base"/>
            <a:r>
              <a:rPr lang="en-US" b="1" u="sng" dirty="0"/>
              <a:t>Example-</a:t>
            </a:r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r>
              <a:rPr lang="en-US" dirty="0"/>
              <a:t>Here,</a:t>
            </a:r>
          </a:p>
          <a:p>
            <a:pPr fontAlgn="base"/>
            <a:r>
              <a:rPr lang="en-US" dirty="0"/>
              <a:t>T1 reads the value of A (= 10 say).</a:t>
            </a:r>
          </a:p>
          <a:p>
            <a:pPr fontAlgn="base"/>
            <a:r>
              <a:rPr lang="en-US" dirty="0"/>
              <a:t>T2 updates the value to A (= 15 say) in the buffer.</a:t>
            </a:r>
          </a:p>
          <a:p>
            <a:pPr fontAlgn="base"/>
            <a:r>
              <a:rPr lang="en-US" dirty="0"/>
              <a:t>T2 does blind write A = 25 (write without read) in the buffer.</a:t>
            </a:r>
          </a:p>
          <a:p>
            <a:pPr fontAlgn="base"/>
            <a:r>
              <a:rPr lang="en-US" dirty="0"/>
              <a:t>T2 commits.</a:t>
            </a:r>
          </a:p>
          <a:p>
            <a:pPr fontAlgn="base"/>
            <a:r>
              <a:rPr lang="en-US" dirty="0"/>
              <a:t>When T1 commits, it writes A = 25 in the database.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In this example,</a:t>
            </a:r>
          </a:p>
          <a:p>
            <a:pPr fontAlgn="base"/>
            <a:r>
              <a:rPr lang="en-US" dirty="0"/>
              <a:t>T1 writes the over written value of X in the database.</a:t>
            </a:r>
          </a:p>
          <a:p>
            <a:pPr fontAlgn="base"/>
            <a:r>
              <a:rPr lang="en-US" dirty="0"/>
              <a:t>Thus, update from T1 gets lost.</a:t>
            </a:r>
          </a:p>
          <a:p>
            <a:pPr fontAlgn="base"/>
            <a:r>
              <a:rPr lang="en-US" b="1" u="sng" dirty="0"/>
              <a:t>NOTE-</a:t>
            </a:r>
            <a:endParaRPr lang="en-US" dirty="0"/>
          </a:p>
          <a:p>
            <a:pPr fontAlgn="base"/>
            <a:r>
              <a:rPr lang="en-US" dirty="0"/>
              <a:t>This problem occurs whenever there is a write-write conflict.</a:t>
            </a:r>
          </a:p>
          <a:p>
            <a:pPr fontAlgn="base"/>
            <a:r>
              <a:rPr lang="en-US" dirty="0"/>
              <a:t>In write-write conflict, there are two writes one by each transaction on the same data item without any read in the middle.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7" y="1600200"/>
            <a:ext cx="45053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79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99492"/>
            <a:ext cx="8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4. Phantom Read Problem-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This problem occurs when a transaction reads some variable from the buffer and when it reads the same variable later, it finds that the variable does not exist.</a:t>
            </a:r>
          </a:p>
          <a:p>
            <a:pPr fontAlgn="base"/>
            <a:endParaRPr lang="en-US" dirty="0"/>
          </a:p>
          <a:p>
            <a:pPr fontAlgn="base"/>
            <a:r>
              <a:rPr lang="en-US" b="1" u="sng" dirty="0"/>
              <a:t>Example-</a:t>
            </a:r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r>
              <a:rPr lang="en-US" dirty="0"/>
              <a:t>Here,</a:t>
            </a:r>
          </a:p>
          <a:p>
            <a:pPr fontAlgn="base"/>
            <a:r>
              <a:rPr lang="en-US" dirty="0"/>
              <a:t>T1 reads X.</a:t>
            </a:r>
          </a:p>
          <a:p>
            <a:pPr fontAlgn="base"/>
            <a:r>
              <a:rPr lang="en-US" dirty="0"/>
              <a:t>T2 reads X.</a:t>
            </a:r>
          </a:p>
          <a:p>
            <a:pPr fontAlgn="base"/>
            <a:r>
              <a:rPr lang="en-US" dirty="0"/>
              <a:t>T1 deletes X.</a:t>
            </a:r>
          </a:p>
          <a:p>
            <a:pPr fontAlgn="base"/>
            <a:r>
              <a:rPr lang="en-US" dirty="0"/>
              <a:t>T2 tries reading X but does not find it.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In this example,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finds that there does not exist any variable X when it tries reading X again.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wonders who deleted the variable X because according to it, it is running in isolation.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828800"/>
            <a:ext cx="4191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6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Concurrency Problems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99492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Avoiding Concurrency Problems-</a:t>
            </a:r>
            <a:endParaRPr lang="en-US" b="1" dirty="0"/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To ensure consistency of the database, it is very important to prevent the occurrence of above problems.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b="1" dirty="0"/>
              <a:t>Concurrency Control Protocols </a:t>
            </a:r>
            <a:r>
              <a:rPr lang="en-US" dirty="0"/>
              <a:t>help to prevent the occurrence of above problems and maintain the consistency of the database.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Schedules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99492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The order in which the operations of multiple transactions appear for execution is called as a schedule.</a:t>
            </a:r>
          </a:p>
          <a:p>
            <a:pPr fontAlgn="base"/>
            <a:r>
              <a:rPr lang="en-IN" b="1" u="sng" dirty="0"/>
              <a:t>Types of Schedules-</a:t>
            </a:r>
            <a:endParaRPr lang="en-IN" b="1" dirty="0"/>
          </a:p>
          <a:p>
            <a:pPr fontAlgn="base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524000"/>
            <a:ext cx="5105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81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Schedules in DBMS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99492"/>
            <a:ext cx="8001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Serial Schedules-</a:t>
            </a:r>
            <a:endParaRPr lang="en-US" dirty="0"/>
          </a:p>
          <a:p>
            <a:pPr fontAlgn="base"/>
            <a:r>
              <a:rPr lang="en-US" dirty="0"/>
              <a:t>In serial schedules,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All the transactions execute serially one after the other.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When one transaction executes, no other transaction is allowed to execute.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Characteristics-</a:t>
            </a:r>
            <a:endParaRPr lang="en-US" dirty="0"/>
          </a:p>
          <a:p>
            <a:pPr fontAlgn="base"/>
            <a:r>
              <a:rPr lang="en-US" dirty="0"/>
              <a:t>Serial schedules are always-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Consistent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Recoverable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 err="1"/>
              <a:t>Cascadeless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Strict</a:t>
            </a:r>
          </a:p>
          <a:p>
            <a:pPr fontAlgn="base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9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Schedules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In this schedule,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 are two transactions T1 and T2 executing serially  one after the other.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Transaction T1 executes first.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After T1 completes its execution, transaction T2 executes.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So, this schedule is an example of a </a:t>
            </a:r>
            <a:r>
              <a:rPr lang="en-US" b="1" dirty="0"/>
              <a:t>Serial Schedule</a:t>
            </a:r>
            <a:r>
              <a:rPr lang="en-US" dirty="0"/>
              <a:t>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51820"/>
            <a:ext cx="7479587" cy="275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78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Schedules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8305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Non-Serial Schedules-</a:t>
            </a:r>
            <a:endParaRPr lang="en-US" dirty="0"/>
          </a:p>
          <a:p>
            <a:pPr fontAlgn="base"/>
            <a:r>
              <a:rPr lang="en-US" dirty="0"/>
              <a:t>In non-serial schedules,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Multiple transactions execute concurrently.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Operations of all the transactions are inter leaved or mixed with each other.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Characteristics-</a:t>
            </a:r>
            <a:endParaRPr lang="en-US" dirty="0"/>
          </a:p>
          <a:p>
            <a:pPr fontAlgn="base"/>
            <a:r>
              <a:rPr lang="en-US" dirty="0"/>
              <a:t>Non-serial schedules are </a:t>
            </a:r>
            <a:r>
              <a:rPr lang="en-US" b="1" dirty="0"/>
              <a:t>NOT</a:t>
            </a:r>
            <a:r>
              <a:rPr lang="en-US" dirty="0"/>
              <a:t> always-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Consistent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Recoverable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 err="1"/>
              <a:t>Cascadeless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Strict</a:t>
            </a:r>
          </a:p>
        </p:txBody>
      </p:sp>
    </p:spTree>
    <p:extLst>
      <p:ext uri="{BB962C8B-B14F-4D97-AF65-F5344CB8AC3E}">
        <p14:creationId xmlns:p14="http://schemas.microsoft.com/office/powerpoint/2010/main" val="388241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Schedules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23913"/>
            <a:ext cx="7696200" cy="306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" y="3733800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In this schedule,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 are two transactions T1 and T2 executing concurrently.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operations of T1 and T2 are interleaved.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So, this schedule is an example of a </a:t>
            </a:r>
            <a:r>
              <a:rPr lang="en-US" b="1" dirty="0"/>
              <a:t>Non-Serial Schedule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86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7772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Some non-serial schedules may lead to inconsistency of the database.</a:t>
            </a:r>
          </a:p>
          <a:p>
            <a:pPr fontAlgn="base"/>
            <a:r>
              <a:rPr lang="en-US" dirty="0" err="1"/>
              <a:t>Serializability</a:t>
            </a:r>
            <a:r>
              <a:rPr lang="en-US" dirty="0"/>
              <a:t> is a concept that helps to identify which non-serial schedules are correct and will maintain the consistency of the database.</a:t>
            </a:r>
          </a:p>
          <a:p>
            <a:pPr fontAlgn="base"/>
            <a:r>
              <a:rPr lang="en-US" b="1" u="sng" dirty="0" err="1"/>
              <a:t>Serializable</a:t>
            </a:r>
            <a:r>
              <a:rPr lang="en-US" b="1" u="sng" dirty="0"/>
              <a:t> Schedules-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a given non-serial schedule of ‘n’ transactions is equivalent to some serial schedule of ‘n’ transactions, then it is called as a </a:t>
            </a:r>
            <a:r>
              <a:rPr lang="en-US" b="1" dirty="0" err="1"/>
              <a:t>serializable</a:t>
            </a:r>
            <a:r>
              <a:rPr lang="en-US" b="1" dirty="0"/>
              <a:t> schedule</a:t>
            </a:r>
            <a:r>
              <a:rPr lang="en-US" dirty="0"/>
              <a:t>.</a:t>
            </a:r>
            <a:r>
              <a:rPr lang="en-US" b="1" u="sng" dirty="0"/>
              <a:t> Characteristics-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 err="1"/>
              <a:t>Serializable</a:t>
            </a:r>
            <a:r>
              <a:rPr lang="en-US" dirty="0"/>
              <a:t> schedules behave exactly same as serial schedules.</a:t>
            </a:r>
          </a:p>
          <a:p>
            <a:pPr fontAlgn="base"/>
            <a:r>
              <a:rPr lang="en-US" dirty="0"/>
              <a:t>Thus, </a:t>
            </a:r>
            <a:r>
              <a:rPr lang="en-US" dirty="0" err="1"/>
              <a:t>serializable</a:t>
            </a:r>
            <a:r>
              <a:rPr lang="en-US" dirty="0"/>
              <a:t> schedules are always-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Consistent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Recoverable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 err="1"/>
              <a:t>Cascadeless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Strict</a:t>
            </a:r>
          </a:p>
          <a:p>
            <a:pPr fontAlgn="base"/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b="1" dirty="0"/>
              <a:t>Serial Schedules </a:t>
            </a:r>
            <a:r>
              <a:rPr lang="en-US" b="1" dirty="0" err="1"/>
              <a:t>Vs</a:t>
            </a:r>
            <a:r>
              <a:rPr lang="en-US" b="1" dirty="0"/>
              <a:t> </a:t>
            </a:r>
            <a:r>
              <a:rPr lang="en-US" b="1" dirty="0" err="1"/>
              <a:t>Serializable</a:t>
            </a:r>
            <a:r>
              <a:rPr lang="en-US" b="1" dirty="0"/>
              <a:t> Schedules</a:t>
            </a:r>
          </a:p>
          <a:p>
            <a:pPr fontAlgn="base"/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300162"/>
            <a:ext cx="7467600" cy="380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9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77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b="1" u="sng" dirty="0"/>
              <a:t>Types of </a:t>
            </a:r>
            <a:r>
              <a:rPr lang="en-IN" b="1" u="sng" dirty="0" err="1"/>
              <a:t>Serializability</a:t>
            </a:r>
            <a:r>
              <a:rPr lang="en-IN" b="1" u="sng" dirty="0"/>
              <a:t>-</a:t>
            </a:r>
          </a:p>
          <a:p>
            <a:pPr fontAlgn="base"/>
            <a:r>
              <a:rPr lang="en-US" dirty="0" err="1"/>
              <a:t>Serializability</a:t>
            </a:r>
            <a:r>
              <a:rPr lang="en-US" dirty="0"/>
              <a:t> is mainly of two types-</a:t>
            </a:r>
          </a:p>
          <a:p>
            <a:pPr fontAlgn="base"/>
            <a:r>
              <a:rPr lang="en-IN" dirty="0"/>
              <a:t>1.Conflict </a:t>
            </a:r>
            <a:r>
              <a:rPr lang="en-IN" dirty="0" err="1"/>
              <a:t>Serializability</a:t>
            </a:r>
            <a:endParaRPr lang="en-IN" dirty="0"/>
          </a:p>
          <a:p>
            <a:pPr fontAlgn="base"/>
            <a:r>
              <a:rPr lang="en-IN" dirty="0"/>
              <a:t>2. View </a:t>
            </a:r>
            <a:r>
              <a:rPr lang="en-IN" dirty="0" err="1"/>
              <a:t>Serializability</a:t>
            </a:r>
            <a:endParaRPr lang="en-IN" dirty="0"/>
          </a:p>
          <a:p>
            <a:pPr fontAlgn="base"/>
            <a:endParaRPr lang="en-US" b="1" dirty="0"/>
          </a:p>
          <a:p>
            <a:pPr fontAlgn="base"/>
            <a:r>
              <a:rPr lang="en-US" b="1" u="sng" dirty="0"/>
              <a:t>Conflict </a:t>
            </a:r>
            <a:r>
              <a:rPr lang="en-US" b="1" u="sng" dirty="0" err="1"/>
              <a:t>Serializability</a:t>
            </a:r>
            <a:r>
              <a:rPr lang="en-US" b="1" u="sng" dirty="0"/>
              <a:t>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a given non-serial schedule can be converted into a serial schedule by swapping its non-conflicting operations, then it is called as a </a:t>
            </a:r>
            <a:r>
              <a:rPr lang="en-US" b="1" dirty="0"/>
              <a:t>conflict </a:t>
            </a:r>
            <a:r>
              <a:rPr lang="en-US" b="1" dirty="0" err="1"/>
              <a:t>serializable</a:t>
            </a:r>
            <a:r>
              <a:rPr lang="en-US" b="1" dirty="0"/>
              <a:t> schedule</a:t>
            </a:r>
            <a:r>
              <a:rPr lang="en-US" dirty="0"/>
              <a:t>.</a:t>
            </a:r>
          </a:p>
          <a:p>
            <a:pPr fontAlgn="base"/>
            <a:r>
              <a:rPr lang="en-US" b="1" u="sng" dirty="0"/>
              <a:t>Conflicting Operations-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Two operations are called as </a:t>
            </a:r>
            <a:r>
              <a:rPr lang="en-US" b="1" dirty="0"/>
              <a:t>conflicting operations</a:t>
            </a:r>
            <a:r>
              <a:rPr lang="en-US" dirty="0"/>
              <a:t> if all the following conditions hold true for them-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Both the operations belong to different transactions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Both the operations are on the same data item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At least one of the two operations is a write operation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IN" b="1" dirty="0"/>
          </a:p>
          <a:p>
            <a:pPr fontAlgn="base"/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6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7772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Check whether the given schedule S is conflict </a:t>
            </a:r>
            <a:r>
              <a:rPr lang="en-US" dirty="0" err="1"/>
              <a:t>serializable</a:t>
            </a:r>
            <a:r>
              <a:rPr lang="en-US" dirty="0"/>
              <a:t> or not</a:t>
            </a:r>
          </a:p>
          <a:p>
            <a:pPr fontAlgn="base"/>
            <a:r>
              <a:rPr lang="en-IN" b="1" u="sng" dirty="0"/>
              <a:t>Step-01: </a:t>
            </a:r>
            <a:r>
              <a:rPr lang="en-US" dirty="0"/>
              <a:t>Find and list all the conflicting operations</a:t>
            </a:r>
          </a:p>
          <a:p>
            <a:pPr fontAlgn="base"/>
            <a:r>
              <a:rPr lang="en-IN" b="1" u="sng" dirty="0"/>
              <a:t>Step-02: </a:t>
            </a:r>
            <a:r>
              <a:rPr lang="en-US" dirty="0"/>
              <a:t>Start creating a precedence graph by drawing one node for each transaction.</a:t>
            </a:r>
          </a:p>
          <a:p>
            <a:pPr fontAlgn="base"/>
            <a:r>
              <a:rPr lang="en-IN" b="1" u="sng" dirty="0"/>
              <a:t>Step-03:</a:t>
            </a:r>
            <a:endParaRPr lang="en-IN" b="1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Draw an edge for each conflict pair such that if X</a:t>
            </a:r>
            <a:r>
              <a:rPr lang="en-US" baseline="-25000" dirty="0"/>
              <a:t>i</a:t>
            </a:r>
            <a:r>
              <a:rPr lang="en-US" dirty="0"/>
              <a:t> (V) and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dirty="0"/>
              <a:t> (V) forms a conflict pair then draw an edge from T</a:t>
            </a:r>
            <a:r>
              <a:rPr lang="en-US" baseline="-25000" dirty="0"/>
              <a:t>i</a:t>
            </a:r>
            <a:r>
              <a:rPr lang="en-US" dirty="0"/>
              <a:t> to </a:t>
            </a:r>
            <a:r>
              <a:rPr lang="en-US" dirty="0" err="1"/>
              <a:t>T</a:t>
            </a:r>
            <a:r>
              <a:rPr lang="en-US" baseline="-25000" dirty="0" err="1"/>
              <a:t>j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ensures that T</a:t>
            </a:r>
            <a:r>
              <a:rPr lang="en-US" baseline="-25000" dirty="0"/>
              <a:t>i</a:t>
            </a:r>
            <a:r>
              <a:rPr lang="en-US" dirty="0"/>
              <a:t> gets executed before </a:t>
            </a:r>
            <a:r>
              <a:rPr lang="en-US" dirty="0" err="1"/>
              <a:t>T</a:t>
            </a:r>
            <a:r>
              <a:rPr lang="en-US" baseline="-25000" dirty="0" err="1"/>
              <a:t>j</a:t>
            </a:r>
            <a:r>
              <a:rPr lang="en-US" dirty="0"/>
              <a:t>.</a:t>
            </a:r>
          </a:p>
          <a:p>
            <a:pPr fontAlgn="base"/>
            <a:r>
              <a:rPr lang="en-IN" b="1" u="sng" dirty="0"/>
              <a:t>Step-04:</a:t>
            </a:r>
            <a:endParaRPr lang="en-IN" b="1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Check if there is any cycle formed in the graph.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there is no cycle found, then the schedule is conflict </a:t>
            </a:r>
            <a:r>
              <a:rPr lang="en-US" dirty="0" err="1"/>
              <a:t>serializable</a:t>
            </a:r>
            <a:r>
              <a:rPr lang="en-US" dirty="0"/>
              <a:t> otherwise not.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2129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7772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/>
              <a:t>Checking Whether a Schedule is Conflict </a:t>
            </a:r>
            <a:r>
              <a:rPr lang="en-US" b="1" dirty="0" err="1"/>
              <a:t>Serializable</a:t>
            </a:r>
            <a:r>
              <a:rPr lang="en-US" b="1" dirty="0"/>
              <a:t> Or Not</a:t>
            </a:r>
          </a:p>
          <a:p>
            <a:pPr fontAlgn="base"/>
            <a:r>
              <a:rPr lang="pt-BR" b="1" dirty="0"/>
              <a:t>S : R</a:t>
            </a:r>
            <a:r>
              <a:rPr lang="pt-BR" b="1" baseline="-25000" dirty="0"/>
              <a:t>1</a:t>
            </a:r>
            <a:r>
              <a:rPr lang="pt-BR" b="1" dirty="0"/>
              <a:t>(A) , R</a:t>
            </a:r>
            <a:r>
              <a:rPr lang="pt-BR" b="1" baseline="-25000" dirty="0"/>
              <a:t>2</a:t>
            </a:r>
            <a:r>
              <a:rPr lang="pt-BR" b="1" dirty="0"/>
              <a:t>(A) , R</a:t>
            </a:r>
            <a:r>
              <a:rPr lang="pt-BR" b="1" baseline="-25000" dirty="0"/>
              <a:t>1</a:t>
            </a:r>
            <a:r>
              <a:rPr lang="pt-BR" b="1" dirty="0"/>
              <a:t>(B) , R</a:t>
            </a:r>
            <a:r>
              <a:rPr lang="pt-BR" b="1" baseline="-25000" dirty="0"/>
              <a:t>2</a:t>
            </a:r>
            <a:r>
              <a:rPr lang="pt-BR" b="1" dirty="0"/>
              <a:t>(B) , R</a:t>
            </a:r>
            <a:r>
              <a:rPr lang="pt-BR" b="1" baseline="-25000" dirty="0"/>
              <a:t>3</a:t>
            </a:r>
            <a:r>
              <a:rPr lang="pt-BR" b="1" dirty="0"/>
              <a:t>(B) , W</a:t>
            </a:r>
            <a:r>
              <a:rPr lang="pt-BR" b="1" baseline="-25000" dirty="0"/>
              <a:t>1</a:t>
            </a:r>
            <a:r>
              <a:rPr lang="pt-BR" b="1" dirty="0"/>
              <a:t>(A) , W</a:t>
            </a:r>
            <a:r>
              <a:rPr lang="pt-BR" b="1" baseline="-25000" dirty="0"/>
              <a:t>2</a:t>
            </a:r>
            <a:r>
              <a:rPr lang="pt-BR" b="1" dirty="0"/>
              <a:t>(B)</a:t>
            </a:r>
            <a:endParaRPr lang="en-US" b="1" dirty="0"/>
          </a:p>
          <a:p>
            <a:pPr fontAlgn="base"/>
            <a:r>
              <a:rPr lang="en-IN" b="1" u="sng" dirty="0"/>
              <a:t>Step-01: </a:t>
            </a:r>
            <a:r>
              <a:rPr lang="en-US" dirty="0"/>
              <a:t>List all the conflicting operations and determine the dependency between the transactions-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(A) , W</a:t>
            </a:r>
            <a:r>
              <a:rPr lang="en-US" baseline="-25000" dirty="0"/>
              <a:t>1</a:t>
            </a:r>
            <a:r>
              <a:rPr lang="en-US" dirty="0"/>
              <a:t>(A)              (T</a:t>
            </a:r>
            <a:r>
              <a:rPr lang="en-US" baseline="-25000" dirty="0"/>
              <a:t>2</a:t>
            </a:r>
            <a:r>
              <a:rPr lang="en-US" dirty="0"/>
              <a:t> → T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(B) , W</a:t>
            </a:r>
            <a:r>
              <a:rPr lang="en-US" baseline="-25000" dirty="0"/>
              <a:t>2</a:t>
            </a:r>
            <a:r>
              <a:rPr lang="en-US" dirty="0"/>
              <a:t>(B)              (T</a:t>
            </a:r>
            <a:r>
              <a:rPr lang="en-US" baseline="-25000" dirty="0"/>
              <a:t>1</a:t>
            </a:r>
            <a:r>
              <a:rPr lang="en-US" dirty="0"/>
              <a:t> → T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3</a:t>
            </a:r>
            <a:r>
              <a:rPr lang="en-US" dirty="0"/>
              <a:t>(B) , W</a:t>
            </a:r>
            <a:r>
              <a:rPr lang="en-US" baseline="-25000" dirty="0"/>
              <a:t>2</a:t>
            </a:r>
            <a:r>
              <a:rPr lang="en-US" dirty="0"/>
              <a:t>(B)              (T</a:t>
            </a:r>
            <a:r>
              <a:rPr lang="en-US" baseline="-25000" dirty="0"/>
              <a:t>3</a:t>
            </a:r>
            <a:r>
              <a:rPr lang="en-US" dirty="0"/>
              <a:t> → T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fontAlgn="base"/>
            <a:endParaRPr lang="en-US" dirty="0"/>
          </a:p>
          <a:p>
            <a:pPr fontAlgn="base"/>
            <a:r>
              <a:rPr lang="en-IN" b="1" u="sng" dirty="0"/>
              <a:t>Step-02: </a:t>
            </a:r>
            <a:r>
              <a:rPr lang="en-IN" dirty="0"/>
              <a:t>Draw the precedence graph-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IN" dirty="0"/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Clearly, there exists a cycle in the precedence graph.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Therefore, the given schedule S is not conflict </a:t>
            </a:r>
            <a:r>
              <a:rPr lang="en-US" dirty="0" err="1"/>
              <a:t>serializable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732" y="3352800"/>
            <a:ext cx="25717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5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b="1" u="sng" dirty="0"/>
              <a:t>View </a:t>
            </a:r>
            <a:r>
              <a:rPr lang="en-IN" b="1" u="sng" dirty="0" err="1"/>
              <a:t>Serializability</a:t>
            </a:r>
            <a:r>
              <a:rPr lang="en-IN" b="1" u="sng" dirty="0"/>
              <a:t>-</a:t>
            </a:r>
            <a:endParaRPr lang="en-IN" b="1" dirty="0"/>
          </a:p>
          <a:p>
            <a:pPr fontAlgn="base"/>
            <a:r>
              <a:rPr lang="en-US" dirty="0"/>
              <a:t>If a given schedule is found to be view equivalent to some serial schedule, then it is called as a view </a:t>
            </a:r>
            <a:r>
              <a:rPr lang="en-US" dirty="0" err="1"/>
              <a:t>serializable</a:t>
            </a:r>
            <a:r>
              <a:rPr lang="en-US" dirty="0"/>
              <a:t> schedule.</a:t>
            </a:r>
          </a:p>
          <a:p>
            <a:pPr fontAlgn="base"/>
            <a:r>
              <a:rPr lang="en-US" b="1" u="sng" dirty="0"/>
              <a:t>View Equivalent Schedules-</a:t>
            </a:r>
            <a:endParaRPr lang="en-US" dirty="0"/>
          </a:p>
          <a:p>
            <a:pPr fontAlgn="base"/>
            <a:r>
              <a:rPr lang="en-US" dirty="0"/>
              <a:t>Consider two schedules S1 and S2 each consisting of two transactions T1 and T2.</a:t>
            </a:r>
          </a:p>
          <a:p>
            <a:pPr fontAlgn="base"/>
            <a:r>
              <a:rPr lang="en-US" dirty="0"/>
              <a:t>Schedules S1 and S2 are called view equivalent if the following three conditions hold true for them-</a:t>
            </a:r>
          </a:p>
          <a:p>
            <a:pPr fontAlgn="base"/>
            <a:r>
              <a:rPr lang="en-US" b="1" u="sng" dirty="0"/>
              <a:t>Condition-01:</a:t>
            </a:r>
            <a:endParaRPr lang="en-US" b="1" dirty="0"/>
          </a:p>
          <a:p>
            <a:pPr fontAlgn="base"/>
            <a:r>
              <a:rPr lang="en-US" dirty="0"/>
              <a:t>For each data item X, if transaction T</a:t>
            </a:r>
            <a:r>
              <a:rPr lang="en-US" baseline="-25000" dirty="0"/>
              <a:t>i</a:t>
            </a:r>
            <a:r>
              <a:rPr lang="en-US" dirty="0"/>
              <a:t> reads X from the database initially in schedule S1, then in schedule S2 also, T</a:t>
            </a:r>
            <a:r>
              <a:rPr lang="en-US" baseline="-25000" dirty="0"/>
              <a:t>i </a:t>
            </a:r>
            <a:r>
              <a:rPr lang="en-US" dirty="0"/>
              <a:t>must perform the initial read of X from the database.</a:t>
            </a:r>
          </a:p>
          <a:p>
            <a:pPr fontAlgn="base"/>
            <a:r>
              <a:rPr lang="en-US" dirty="0">
                <a:solidFill>
                  <a:srgbClr val="FF0000"/>
                </a:solidFill>
              </a:rPr>
              <a:t>“Initial readers must be same for all the data items”.</a:t>
            </a:r>
          </a:p>
          <a:p>
            <a:pPr fontAlgn="base"/>
            <a:r>
              <a:rPr lang="en-US" dirty="0"/>
              <a:t> </a:t>
            </a:r>
            <a:r>
              <a:rPr lang="en-US" b="1" u="sng" dirty="0"/>
              <a:t>Condition-02:</a:t>
            </a:r>
            <a:endParaRPr lang="en-US" b="1" dirty="0"/>
          </a:p>
          <a:p>
            <a:pPr fontAlgn="base"/>
            <a:r>
              <a:rPr lang="en-US" dirty="0"/>
              <a:t>If transaction T</a:t>
            </a:r>
            <a:r>
              <a:rPr lang="en-US" baseline="-25000" dirty="0"/>
              <a:t>i</a:t>
            </a:r>
            <a:r>
              <a:rPr lang="en-US" dirty="0"/>
              <a:t> reads a data item that has been updated by the transaction </a:t>
            </a:r>
            <a:r>
              <a:rPr lang="en-US" dirty="0" err="1"/>
              <a:t>T</a:t>
            </a:r>
            <a:r>
              <a:rPr lang="en-US" baseline="-25000" dirty="0" err="1"/>
              <a:t>j</a:t>
            </a:r>
            <a:r>
              <a:rPr lang="en-US" dirty="0"/>
              <a:t> in schedule S1, then in schedule S2 also, transaction T</a:t>
            </a:r>
            <a:r>
              <a:rPr lang="en-US" baseline="-25000" dirty="0"/>
              <a:t>i</a:t>
            </a:r>
            <a:r>
              <a:rPr lang="en-US" dirty="0"/>
              <a:t> must read the same data item that has been updated by the transaction </a:t>
            </a:r>
            <a:r>
              <a:rPr lang="en-US" dirty="0" err="1"/>
              <a:t>T</a:t>
            </a:r>
            <a:r>
              <a:rPr lang="en-US" baseline="-25000" dirty="0" err="1"/>
              <a:t>j</a:t>
            </a:r>
            <a:r>
              <a:rPr lang="en-US" baseline="-25000" dirty="0"/>
              <a:t>.</a:t>
            </a:r>
            <a:endParaRPr lang="en-US" dirty="0"/>
          </a:p>
          <a:p>
            <a:pPr fontAlgn="base"/>
            <a:r>
              <a:rPr lang="en-US" dirty="0">
                <a:solidFill>
                  <a:srgbClr val="FF0000"/>
                </a:solidFill>
              </a:rPr>
              <a:t>“Write-read sequence must be same.”</a:t>
            </a:r>
          </a:p>
          <a:p>
            <a:pPr fontAlgn="base"/>
            <a:r>
              <a:rPr lang="en-US" b="1" u="sng" dirty="0"/>
              <a:t>Condition-03:</a:t>
            </a:r>
            <a:endParaRPr lang="en-US" dirty="0"/>
          </a:p>
          <a:p>
            <a:pPr fontAlgn="base"/>
            <a:r>
              <a:rPr lang="en-US" dirty="0"/>
              <a:t>For each data item X, if X has been updated at last by transaction T</a:t>
            </a:r>
            <a:r>
              <a:rPr lang="en-US" baseline="-25000" dirty="0"/>
              <a:t>i</a:t>
            </a:r>
            <a:r>
              <a:rPr lang="en-US" dirty="0"/>
              <a:t> in schedule S1, then in schedule S2 also, X must be updated at last by transaction T</a:t>
            </a:r>
            <a:r>
              <a:rPr lang="en-US" baseline="-25000" dirty="0"/>
              <a:t>i</a:t>
            </a:r>
            <a:r>
              <a:rPr lang="en-US" dirty="0"/>
              <a:t>.</a:t>
            </a:r>
          </a:p>
          <a:p>
            <a:pPr fontAlgn="base"/>
            <a:r>
              <a:rPr lang="en-US" dirty="0">
                <a:solidFill>
                  <a:srgbClr val="FF0000"/>
                </a:solidFill>
              </a:rPr>
              <a:t>“Final writers must be same for all the data items”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74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Checking Whether a Schedule is View </a:t>
            </a:r>
            <a:r>
              <a:rPr lang="en-US" b="1" u="sng" dirty="0" err="1"/>
              <a:t>Serializable</a:t>
            </a:r>
            <a:r>
              <a:rPr lang="en-US" b="1" u="sng" dirty="0"/>
              <a:t> Or Not-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Method-01: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Check whether the given schedule is conflict </a:t>
            </a:r>
            <a:r>
              <a:rPr lang="en-US" dirty="0" err="1"/>
              <a:t>serializable</a:t>
            </a:r>
            <a:r>
              <a:rPr lang="en-US" dirty="0"/>
              <a:t> or not.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 given schedule is conflict </a:t>
            </a:r>
            <a:r>
              <a:rPr lang="en-US" dirty="0" err="1"/>
              <a:t>serializable</a:t>
            </a:r>
            <a:r>
              <a:rPr lang="en-US" dirty="0"/>
              <a:t>, then it is surely view </a:t>
            </a:r>
            <a:r>
              <a:rPr lang="en-US" dirty="0" err="1"/>
              <a:t>serializable</a:t>
            </a:r>
            <a:r>
              <a:rPr lang="en-US" dirty="0"/>
              <a:t>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 given schedule is not conflict </a:t>
            </a:r>
            <a:r>
              <a:rPr lang="en-US" dirty="0" err="1"/>
              <a:t>serializable</a:t>
            </a:r>
            <a:r>
              <a:rPr lang="en-US" dirty="0"/>
              <a:t>, then it may or may not be view </a:t>
            </a:r>
            <a:r>
              <a:rPr lang="en-US" dirty="0" err="1"/>
              <a:t>serializable</a:t>
            </a:r>
            <a:r>
              <a:rPr lang="en-US" dirty="0"/>
              <a:t>. Go and check using other methods.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r>
              <a:rPr lang="en-US" b="1" dirty="0"/>
              <a:t>RULES: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All conflict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 schedules are view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All view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 schedules may or may not be conflict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endParaRPr lang="en-US" dirty="0">
              <a:solidFill>
                <a:srgbClr val="FF0000"/>
              </a:solidFill>
            </a:endParaRPr>
          </a:p>
          <a:p>
            <a:pPr fontAlgn="base"/>
            <a:endParaRPr lang="en-US" dirty="0"/>
          </a:p>
          <a:p>
            <a:pPr fontAlgn="base"/>
            <a:r>
              <a:rPr lang="en-US" b="1" u="sng" dirty="0"/>
              <a:t>Method-02: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Check if there exists any blind write operation.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(Writing without reading is called as a blind write).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there does not exist any blind write, then the schedule is surely not view </a:t>
            </a:r>
            <a:r>
              <a:rPr lang="en-US" dirty="0" err="1"/>
              <a:t>serializable</a:t>
            </a:r>
            <a:r>
              <a:rPr lang="en-US" dirty="0"/>
              <a:t>. Stop and report your answer.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there exists any blind write, then the schedule may or may not be view </a:t>
            </a:r>
            <a:r>
              <a:rPr lang="en-US" dirty="0" err="1"/>
              <a:t>serializable</a:t>
            </a:r>
            <a:r>
              <a:rPr lang="en-US" dirty="0"/>
              <a:t>. Go and check using other methods.</a:t>
            </a:r>
          </a:p>
          <a:p>
            <a:pPr fontAlgn="base"/>
            <a:r>
              <a:rPr lang="en-US" b="1" dirty="0"/>
              <a:t>RULE :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 blind write means not a view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 schedule.</a:t>
            </a:r>
          </a:p>
        </p:txBody>
      </p:sp>
    </p:spTree>
    <p:extLst>
      <p:ext uri="{BB962C8B-B14F-4D97-AF65-F5344CB8AC3E}">
        <p14:creationId xmlns:p14="http://schemas.microsoft.com/office/powerpoint/2010/main" val="189101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Checking Whether a Schedule is View </a:t>
            </a:r>
            <a:r>
              <a:rPr lang="en-US" b="1" u="sng" dirty="0" err="1"/>
              <a:t>Serializable</a:t>
            </a:r>
            <a:r>
              <a:rPr lang="en-US" b="1" u="sng" dirty="0"/>
              <a:t> Or Not-</a:t>
            </a:r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endParaRPr lang="en-US" b="1" u="sng" dirty="0"/>
          </a:p>
          <a:p>
            <a:pPr fontAlgn="base"/>
            <a:r>
              <a:rPr lang="en-US" b="1" u="sng" dirty="0"/>
              <a:t>Solution-</a:t>
            </a:r>
            <a:endParaRPr lang="en-US" dirty="0"/>
          </a:p>
          <a:p>
            <a:pPr fontAlgn="base"/>
            <a:r>
              <a:rPr lang="en-US" dirty="0"/>
              <a:t>We know, if a schedule is conflict </a:t>
            </a:r>
            <a:r>
              <a:rPr lang="en-US" dirty="0" err="1"/>
              <a:t>serializable</a:t>
            </a:r>
            <a:r>
              <a:rPr lang="en-US" dirty="0"/>
              <a:t>, then it is surely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So, let us check whether the given schedule is conflict </a:t>
            </a:r>
            <a:r>
              <a:rPr lang="en-US" dirty="0" err="1"/>
              <a:t>serializable</a:t>
            </a:r>
            <a:r>
              <a:rPr lang="en-US" dirty="0"/>
              <a:t> or not.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Checking Whether S is Conflict </a:t>
            </a:r>
            <a:r>
              <a:rPr lang="en-US" b="1" u="sng" dirty="0" err="1"/>
              <a:t>Serializable</a:t>
            </a:r>
            <a:r>
              <a:rPr lang="en-US" b="1" u="sng" dirty="0"/>
              <a:t> Or Not-</a:t>
            </a:r>
            <a:endParaRPr lang="en-US" dirty="0"/>
          </a:p>
          <a:p>
            <a:pPr fontAlgn="base"/>
            <a:r>
              <a:rPr lang="en-US" b="1" u="sng" dirty="0"/>
              <a:t>Step-01: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List all the conflicting operations and determine the dependency between the transactions-</a:t>
            </a:r>
          </a:p>
          <a:p>
            <a:pPr fontAlgn="base"/>
            <a:endParaRPr lang="en-US" b="1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154162"/>
            <a:ext cx="52387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63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W</a:t>
            </a:r>
            <a:r>
              <a:rPr lang="pl-PL" baseline="-25000" dirty="0"/>
              <a:t>1</a:t>
            </a:r>
            <a:r>
              <a:rPr lang="pl-PL" dirty="0"/>
              <a:t>(B) , W</a:t>
            </a:r>
            <a:r>
              <a:rPr lang="pl-PL" baseline="-25000" dirty="0"/>
              <a:t>2</a:t>
            </a:r>
            <a:r>
              <a:rPr lang="pl-PL" dirty="0"/>
              <a:t>(B)              (T</a:t>
            </a:r>
            <a:r>
              <a:rPr lang="pl-PL" baseline="-25000" dirty="0"/>
              <a:t>1</a:t>
            </a:r>
            <a:r>
              <a:rPr lang="pl-PL" dirty="0"/>
              <a:t> → T</a:t>
            </a:r>
            <a:r>
              <a:rPr lang="pl-PL" baseline="-25000" dirty="0"/>
              <a:t>2</a:t>
            </a:r>
            <a:r>
              <a:rPr lang="pl-PL" dirty="0"/>
              <a:t>)</a:t>
            </a:r>
          </a:p>
          <a:p>
            <a:pPr fontAlgn="base"/>
            <a:r>
              <a:rPr lang="pl-PL" dirty="0"/>
              <a:t>W</a:t>
            </a:r>
            <a:r>
              <a:rPr lang="pl-PL" baseline="-25000" dirty="0"/>
              <a:t>1</a:t>
            </a:r>
            <a:r>
              <a:rPr lang="pl-PL" dirty="0"/>
              <a:t>(B) , W</a:t>
            </a:r>
            <a:r>
              <a:rPr lang="pl-PL" baseline="-25000" dirty="0"/>
              <a:t>3</a:t>
            </a:r>
            <a:r>
              <a:rPr lang="pl-PL" dirty="0"/>
              <a:t>(B)              (T</a:t>
            </a:r>
            <a:r>
              <a:rPr lang="pl-PL" baseline="-25000" dirty="0"/>
              <a:t>1</a:t>
            </a:r>
            <a:r>
              <a:rPr lang="pl-PL" dirty="0"/>
              <a:t> → T</a:t>
            </a:r>
            <a:r>
              <a:rPr lang="pl-PL" baseline="-25000" dirty="0"/>
              <a:t>3</a:t>
            </a:r>
            <a:r>
              <a:rPr lang="pl-PL" dirty="0"/>
              <a:t>)</a:t>
            </a:r>
          </a:p>
          <a:p>
            <a:pPr fontAlgn="base"/>
            <a:r>
              <a:rPr lang="pl-PL" dirty="0"/>
              <a:t>W</a:t>
            </a:r>
            <a:r>
              <a:rPr lang="pl-PL" baseline="-25000" dirty="0"/>
              <a:t>1</a:t>
            </a:r>
            <a:r>
              <a:rPr lang="pl-PL" dirty="0"/>
              <a:t>(B) , W</a:t>
            </a:r>
            <a:r>
              <a:rPr lang="pl-PL" baseline="-25000" dirty="0"/>
              <a:t>4</a:t>
            </a:r>
            <a:r>
              <a:rPr lang="pl-PL" dirty="0"/>
              <a:t>(B)              (T</a:t>
            </a:r>
            <a:r>
              <a:rPr lang="pl-PL" baseline="-25000" dirty="0"/>
              <a:t>1</a:t>
            </a:r>
            <a:r>
              <a:rPr lang="pl-PL" dirty="0"/>
              <a:t> → T</a:t>
            </a:r>
            <a:r>
              <a:rPr lang="pl-PL" baseline="-25000" dirty="0"/>
              <a:t>4</a:t>
            </a:r>
            <a:r>
              <a:rPr lang="pl-PL" dirty="0"/>
              <a:t>)</a:t>
            </a:r>
          </a:p>
          <a:p>
            <a:pPr fontAlgn="base"/>
            <a:r>
              <a:rPr lang="pl-PL" dirty="0"/>
              <a:t>W</a:t>
            </a:r>
            <a:r>
              <a:rPr lang="pl-PL" baseline="-25000" dirty="0"/>
              <a:t>2</a:t>
            </a:r>
            <a:r>
              <a:rPr lang="pl-PL" dirty="0"/>
              <a:t>(B) , W</a:t>
            </a:r>
            <a:r>
              <a:rPr lang="pl-PL" baseline="-25000" dirty="0"/>
              <a:t>3</a:t>
            </a:r>
            <a:r>
              <a:rPr lang="pl-PL" dirty="0"/>
              <a:t>(B)              (T</a:t>
            </a:r>
            <a:r>
              <a:rPr lang="pl-PL" baseline="-25000" dirty="0"/>
              <a:t>2</a:t>
            </a:r>
            <a:r>
              <a:rPr lang="pl-PL" dirty="0"/>
              <a:t> → T</a:t>
            </a:r>
            <a:r>
              <a:rPr lang="pl-PL" baseline="-25000" dirty="0"/>
              <a:t>3</a:t>
            </a:r>
            <a:r>
              <a:rPr lang="pl-PL" dirty="0"/>
              <a:t>)</a:t>
            </a:r>
          </a:p>
          <a:p>
            <a:pPr fontAlgn="base"/>
            <a:r>
              <a:rPr lang="pl-PL" dirty="0"/>
              <a:t>W</a:t>
            </a:r>
            <a:r>
              <a:rPr lang="pl-PL" baseline="-25000" dirty="0"/>
              <a:t>2</a:t>
            </a:r>
            <a:r>
              <a:rPr lang="pl-PL" dirty="0"/>
              <a:t>(B) , W</a:t>
            </a:r>
            <a:r>
              <a:rPr lang="pl-PL" baseline="-25000" dirty="0"/>
              <a:t>4</a:t>
            </a:r>
            <a:r>
              <a:rPr lang="pl-PL" dirty="0"/>
              <a:t>(B)              (T</a:t>
            </a:r>
            <a:r>
              <a:rPr lang="pl-PL" baseline="-25000" dirty="0"/>
              <a:t>2</a:t>
            </a:r>
            <a:r>
              <a:rPr lang="pl-PL" dirty="0"/>
              <a:t> → T</a:t>
            </a:r>
            <a:r>
              <a:rPr lang="pl-PL" baseline="-25000" dirty="0"/>
              <a:t>4</a:t>
            </a:r>
            <a:r>
              <a:rPr lang="pl-PL" dirty="0"/>
              <a:t>)</a:t>
            </a:r>
          </a:p>
          <a:p>
            <a:pPr fontAlgn="base"/>
            <a:r>
              <a:rPr lang="pl-PL" dirty="0"/>
              <a:t>W</a:t>
            </a:r>
            <a:r>
              <a:rPr lang="pl-PL" baseline="-25000" dirty="0"/>
              <a:t>3</a:t>
            </a:r>
            <a:r>
              <a:rPr lang="pl-PL" dirty="0"/>
              <a:t>(B) , W</a:t>
            </a:r>
            <a:r>
              <a:rPr lang="pl-PL" baseline="-25000" dirty="0"/>
              <a:t>4</a:t>
            </a:r>
            <a:r>
              <a:rPr lang="pl-PL" dirty="0"/>
              <a:t>(B)              (T</a:t>
            </a:r>
            <a:r>
              <a:rPr lang="pl-PL" baseline="-25000" dirty="0"/>
              <a:t>3</a:t>
            </a:r>
            <a:r>
              <a:rPr lang="pl-PL" dirty="0"/>
              <a:t> → T</a:t>
            </a:r>
            <a:r>
              <a:rPr lang="pl-PL" baseline="-25000" dirty="0"/>
              <a:t>4</a:t>
            </a:r>
            <a:r>
              <a:rPr lang="pl-PL" dirty="0"/>
              <a:t>)</a:t>
            </a:r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b="1" u="sng" dirty="0"/>
              <a:t>Step-02:</a:t>
            </a:r>
            <a:endParaRPr lang="en-US" dirty="0"/>
          </a:p>
          <a:p>
            <a:pPr fontAlgn="base"/>
            <a:r>
              <a:rPr lang="en-US" dirty="0"/>
              <a:t>Draw the precedence graph-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Clearly, there exists no cycle in the precedence graph.</a:t>
            </a:r>
          </a:p>
          <a:p>
            <a:pPr fontAlgn="base"/>
            <a:r>
              <a:rPr lang="en-US" dirty="0"/>
              <a:t>Therefore, the given schedule S is conflict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Thus, we conclude that the given schedule is also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38400"/>
            <a:ext cx="255270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58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Check whether the given schedule S is view </a:t>
            </a:r>
            <a:r>
              <a:rPr lang="en-US" dirty="0" err="1"/>
              <a:t>serializable</a:t>
            </a:r>
            <a:r>
              <a:rPr lang="en-US" dirty="0"/>
              <a:t> or not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214189"/>
            <a:ext cx="4000500" cy="160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28194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Solution-</a:t>
            </a:r>
            <a:endParaRPr lang="en-US" dirty="0"/>
          </a:p>
          <a:p>
            <a:pPr fontAlgn="base"/>
            <a:r>
              <a:rPr lang="en-US" dirty="0"/>
              <a:t>We know, if a schedule is conflict </a:t>
            </a:r>
            <a:r>
              <a:rPr lang="en-US" dirty="0" err="1"/>
              <a:t>serializable</a:t>
            </a:r>
            <a:r>
              <a:rPr lang="en-US" dirty="0"/>
              <a:t>, then it is surely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So, let us check whether the given schedule is conflict </a:t>
            </a:r>
            <a:r>
              <a:rPr lang="en-US" dirty="0" err="1"/>
              <a:t>serializable</a:t>
            </a:r>
            <a:r>
              <a:rPr lang="en-US" dirty="0"/>
              <a:t> or not.</a:t>
            </a:r>
          </a:p>
          <a:p>
            <a:pPr fontAlgn="base"/>
            <a:r>
              <a:rPr lang="en-US" b="1" u="sng" dirty="0"/>
              <a:t>Checking Whether S is Conflict </a:t>
            </a:r>
            <a:r>
              <a:rPr lang="en-US" b="1" u="sng" dirty="0" err="1"/>
              <a:t>Serializable</a:t>
            </a:r>
            <a:r>
              <a:rPr lang="en-US" b="1" u="sng" dirty="0"/>
              <a:t> Or Not-</a:t>
            </a:r>
            <a:endParaRPr lang="en-US" dirty="0"/>
          </a:p>
          <a:p>
            <a:pPr fontAlgn="base"/>
            <a:r>
              <a:rPr lang="en-US" b="1" u="sng" dirty="0"/>
              <a:t>Step-01:</a:t>
            </a:r>
            <a:endParaRPr lang="en-US" dirty="0"/>
          </a:p>
          <a:p>
            <a:pPr fontAlgn="base"/>
            <a:r>
              <a:rPr lang="en-US" dirty="0"/>
              <a:t>List all the conflicting operations and determine the dependency between the transactions-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(A) , W</a:t>
            </a:r>
            <a:r>
              <a:rPr lang="en-US" baseline="-25000" dirty="0"/>
              <a:t>3</a:t>
            </a:r>
            <a:r>
              <a:rPr lang="en-US" dirty="0"/>
              <a:t>(A)              (T</a:t>
            </a:r>
            <a:r>
              <a:rPr lang="en-US" baseline="-25000" dirty="0"/>
              <a:t>1</a:t>
            </a:r>
            <a:r>
              <a:rPr lang="en-US" dirty="0"/>
              <a:t> → T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(A) , W</a:t>
            </a:r>
            <a:r>
              <a:rPr lang="en-US" baseline="-25000" dirty="0"/>
              <a:t>3</a:t>
            </a:r>
            <a:r>
              <a:rPr lang="en-US" dirty="0"/>
              <a:t>(A)              (T</a:t>
            </a:r>
            <a:r>
              <a:rPr lang="en-US" baseline="-25000" dirty="0"/>
              <a:t>2</a:t>
            </a:r>
            <a:r>
              <a:rPr lang="en-US" dirty="0"/>
              <a:t> → T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(A) , W</a:t>
            </a:r>
            <a:r>
              <a:rPr lang="en-US" baseline="-25000" dirty="0"/>
              <a:t>1</a:t>
            </a:r>
            <a:r>
              <a:rPr lang="en-US" dirty="0"/>
              <a:t>(A)              (T</a:t>
            </a:r>
            <a:r>
              <a:rPr lang="en-US" baseline="-25000" dirty="0"/>
              <a:t>2</a:t>
            </a:r>
            <a:r>
              <a:rPr lang="en-US" dirty="0"/>
              <a:t> → T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W</a:t>
            </a:r>
            <a:r>
              <a:rPr lang="en-US" baseline="-25000" dirty="0"/>
              <a:t>3</a:t>
            </a:r>
            <a:r>
              <a:rPr lang="en-US" dirty="0"/>
              <a:t>(A) , W</a:t>
            </a:r>
            <a:r>
              <a:rPr lang="en-US" baseline="-25000" dirty="0"/>
              <a:t>1</a:t>
            </a:r>
            <a:r>
              <a:rPr lang="en-US" dirty="0"/>
              <a:t>(A)             (T</a:t>
            </a:r>
            <a:r>
              <a:rPr lang="en-US" baseline="-25000" dirty="0"/>
              <a:t>3</a:t>
            </a:r>
            <a:r>
              <a:rPr lang="en-US" dirty="0"/>
              <a:t> → T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4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751820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Step-02:</a:t>
            </a:r>
            <a:endParaRPr lang="en-US" dirty="0"/>
          </a:p>
          <a:p>
            <a:pPr fontAlgn="base"/>
            <a:r>
              <a:rPr lang="en-US" dirty="0"/>
              <a:t>Draw the precedence graph-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5300" y="2044084"/>
            <a:ext cx="8229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Clearly, there exists a cycle in the precedence graph.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Therefore, the given schedule S is not conflict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Now,</a:t>
            </a:r>
          </a:p>
          <a:p>
            <a:pPr fontAlgn="base"/>
            <a:r>
              <a:rPr lang="en-US" dirty="0"/>
              <a:t>Since, the given schedule S is not conflict </a:t>
            </a:r>
            <a:r>
              <a:rPr lang="en-US" dirty="0" err="1"/>
              <a:t>serializable</a:t>
            </a:r>
            <a:r>
              <a:rPr lang="en-US" dirty="0"/>
              <a:t>, so, it may or may not be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To check whether S is view </a:t>
            </a:r>
            <a:r>
              <a:rPr lang="en-US" dirty="0" err="1"/>
              <a:t>serializable</a:t>
            </a:r>
            <a:r>
              <a:rPr lang="en-US" dirty="0"/>
              <a:t> or not, let us use another method.</a:t>
            </a:r>
          </a:p>
          <a:p>
            <a:pPr fontAlgn="base"/>
            <a:r>
              <a:rPr lang="en-US" dirty="0"/>
              <a:t>Let us check for blind writes.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Checking for Blind Writes-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 exists a blind write W</a:t>
            </a:r>
            <a:r>
              <a:rPr lang="en-US" baseline="-25000" dirty="0"/>
              <a:t>3 </a:t>
            </a:r>
            <a:r>
              <a:rPr lang="en-US" dirty="0"/>
              <a:t>(A) in the given schedule 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Therefore, the given schedule S may or may not be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      Now,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To check whether S is view </a:t>
            </a:r>
            <a:r>
              <a:rPr lang="en-US" dirty="0" err="1"/>
              <a:t>serializable</a:t>
            </a:r>
            <a:r>
              <a:rPr lang="en-US" dirty="0"/>
              <a:t> or not, let us use another method.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Let us derive the dependencies and then draw a dependency graph.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30890"/>
            <a:ext cx="2171700" cy="111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36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 err="1"/>
              <a:t>Serializability</a:t>
            </a:r>
            <a:r>
              <a:rPr lang="en-IN" sz="2800" b="1" dirty="0"/>
              <a:t>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5300" y="828020"/>
            <a:ext cx="8229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Drawing a Dependency Graph-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T1 firstly reads A and T3 firstly updates A.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So, T1 must execute before T3.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Thus, we get the dependency </a:t>
            </a:r>
            <a:r>
              <a:rPr lang="en-US" b="1" dirty="0"/>
              <a:t>T1 → T3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Final </a:t>
            </a:r>
            <a:r>
              <a:rPr lang="en-US" dirty="0" err="1"/>
              <a:t>updation</a:t>
            </a:r>
            <a:r>
              <a:rPr lang="en-US" dirty="0"/>
              <a:t> on A is made by the transaction T1.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So, T1 must execute after all other transactions.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Thus, we get the dependency </a:t>
            </a:r>
            <a:r>
              <a:rPr lang="en-US" b="1" dirty="0"/>
              <a:t>(T2, T3) → T1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 exists no write-read sequence.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Now, let us draw a dependency graph using </a:t>
            </a:r>
          </a:p>
          <a:p>
            <a:pPr fontAlgn="base"/>
            <a:r>
              <a:rPr lang="en-US" dirty="0"/>
              <a:t>these dependencies-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Clearly, there exists a cycle in the dependency graph.</a:t>
            </a:r>
          </a:p>
          <a:p>
            <a:pPr fontAlgn="base"/>
            <a:r>
              <a:rPr lang="en-US" dirty="0"/>
              <a:t>Thus, we conclude that the given schedule S is not view </a:t>
            </a:r>
            <a:r>
              <a:rPr lang="en-US" dirty="0" err="1"/>
              <a:t>serializable</a:t>
            </a:r>
            <a:r>
              <a:rPr lang="en-US" dirty="0"/>
              <a:t>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76600"/>
            <a:ext cx="26098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45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Here,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performs a dirty read operation.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commits before T1.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T1 fails later and roll backs.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value that T2 read now stands to be incorrect.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can not recover since it has already committed.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5300" y="82802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Irrecoverable Schedules-</a:t>
            </a:r>
            <a:endParaRPr lang="en-US" b="1" dirty="0"/>
          </a:p>
          <a:p>
            <a:pPr fontAlgn="base"/>
            <a:r>
              <a:rPr lang="en-US" dirty="0"/>
              <a:t>If in a schedule,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 transaction performs a dirty read operation from an uncommitted transaction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And commits before the transaction from which it has read the value then such a schedule is known as an </a:t>
            </a:r>
            <a:r>
              <a:rPr lang="en-US" b="1" dirty="0"/>
              <a:t>Irrecoverable Schedule</a:t>
            </a:r>
            <a:r>
              <a:rPr lang="en-US" dirty="0"/>
              <a:t>.</a:t>
            </a:r>
          </a:p>
          <a:p>
            <a:pPr fontAlgn="base"/>
            <a:r>
              <a:rPr lang="en-IN" dirty="0"/>
              <a:t>Consider the following schedule-</a:t>
            </a:r>
          </a:p>
          <a:p>
            <a:pPr fontAlgn="base"/>
            <a:endParaRPr lang="en-IN" dirty="0"/>
          </a:p>
          <a:p>
            <a:pPr fontAlgn="base"/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17775"/>
            <a:ext cx="3144320" cy="213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77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Recoverable Schedules-</a:t>
            </a:r>
            <a:endParaRPr lang="en-US" dirty="0"/>
          </a:p>
          <a:p>
            <a:pPr fontAlgn="base"/>
            <a:r>
              <a:rPr lang="en-US" dirty="0"/>
              <a:t>If in a schedule,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 transaction performs a dirty read operation from an uncommitted transaction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And its commit operation is delayed till the uncommitted transaction either commits or roll backs then such a schedule is known as a </a:t>
            </a:r>
            <a:r>
              <a:rPr lang="en-US" b="1" dirty="0"/>
              <a:t>Recoverable Schedule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Here,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commit operation of the transaction that performs the dirty read is delayed.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This ensures that it still has a chance to recover if the uncommitted transaction fails later.</a:t>
            </a:r>
          </a:p>
          <a:p>
            <a:pPr fontAlgn="base"/>
            <a:r>
              <a:rPr lang="en-US" dirty="0"/>
              <a:t> </a:t>
            </a:r>
            <a:r>
              <a:rPr lang="en-IN" dirty="0"/>
              <a:t>Consider the following schedule-</a:t>
            </a:r>
          </a:p>
          <a:p>
            <a:pPr fontAlgn="base"/>
            <a:r>
              <a:rPr lang="en-US" dirty="0"/>
              <a:t>Here,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performs a dirty read operation.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commit operation of T2 is delayed till T1 commits</a:t>
            </a:r>
          </a:p>
          <a:p>
            <a:pPr fontAlgn="base"/>
            <a:r>
              <a:rPr lang="en-US" dirty="0"/>
              <a:t>      or roll backs.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T1 commits later.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T2 is now allowed to commit.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In case, T1 would have failed, T2 has a chance to </a:t>
            </a:r>
          </a:p>
          <a:p>
            <a:pPr fontAlgn="base"/>
            <a:r>
              <a:rPr lang="en-US" dirty="0"/>
              <a:t>      recover by rolling back.</a:t>
            </a:r>
          </a:p>
          <a:p>
            <a:pPr fontAlgn="base"/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657600"/>
            <a:ext cx="2971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07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Checking Whether a Schedule is Recoverable or Irrecoverable-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Method-01: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Check whether the given schedule is conflict </a:t>
            </a:r>
            <a:r>
              <a:rPr lang="en-US" dirty="0" err="1"/>
              <a:t>serializable</a:t>
            </a:r>
            <a:r>
              <a:rPr lang="en-US" dirty="0"/>
              <a:t> or not.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 given schedule is conflict </a:t>
            </a:r>
            <a:r>
              <a:rPr lang="en-US" dirty="0" err="1"/>
              <a:t>serializable</a:t>
            </a:r>
            <a:r>
              <a:rPr lang="en-US" dirty="0"/>
              <a:t>, then it is surely recoverable.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 given schedule is not conflict </a:t>
            </a:r>
            <a:r>
              <a:rPr lang="en-US" dirty="0" err="1"/>
              <a:t>serializable</a:t>
            </a:r>
            <a:r>
              <a:rPr lang="en-US" dirty="0"/>
              <a:t>, then it may or may not be recoverable. Go and check using other methods.</a:t>
            </a:r>
          </a:p>
          <a:p>
            <a:pPr fontAlgn="base"/>
            <a:r>
              <a:rPr lang="en-US" b="1" u="sng" dirty="0">
                <a:solidFill>
                  <a:srgbClr val="FF0000"/>
                </a:solidFill>
              </a:rPr>
              <a:t>Thumb Rules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All conflict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 schedules are recoverable.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All recoverable schedules may or may not be conflict </a:t>
            </a:r>
            <a:r>
              <a:rPr lang="en-US" dirty="0" err="1">
                <a:solidFill>
                  <a:srgbClr val="FF0000"/>
                </a:solidFill>
              </a:rPr>
              <a:t>serializable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fontAlgn="base"/>
            <a:r>
              <a:rPr lang="en-US" b="1" u="sng" dirty="0"/>
              <a:t>Method-02: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Check if there exists any dirty read operation.</a:t>
            </a:r>
          </a:p>
          <a:p>
            <a:pPr fontAlgn="base"/>
            <a:r>
              <a:rPr lang="en-US" dirty="0"/>
              <a:t>     (Reading from an uncommitted transaction is called as a dirty read)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there does not exist any dirty read operation, then the schedule is surely recoverable. Stop and report your answer.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there exists any dirty read operation, then the schedule may or may not be recoverable.</a:t>
            </a:r>
          </a:p>
        </p:txBody>
      </p:sp>
    </p:spTree>
    <p:extLst>
      <p:ext uri="{BB962C8B-B14F-4D97-AF65-F5344CB8AC3E}">
        <p14:creationId xmlns:p14="http://schemas.microsoft.com/office/powerpoint/2010/main" val="60373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b="1" u="sng" dirty="0"/>
          </a:p>
          <a:p>
            <a:pPr fontAlgn="base"/>
            <a:r>
              <a:rPr lang="en-US" dirty="0"/>
              <a:t>If there exists a dirty read operation, then follow the following cases-</a:t>
            </a:r>
          </a:p>
          <a:p>
            <a:pPr fontAlgn="base"/>
            <a:endParaRPr lang="en-US" b="1" u="sng" dirty="0"/>
          </a:p>
          <a:p>
            <a:pPr fontAlgn="base"/>
            <a:r>
              <a:rPr lang="en-US" b="1" u="sng" dirty="0"/>
              <a:t>Case-01: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the commit operation of the transaction performing the dirty read occurs before the commit or abort operation of the transaction which updated the value, then the schedule is irrecoverable.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u="sng" dirty="0"/>
              <a:t>Case-02: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the commit operation of the transaction performing the dirty read is delayed till the commit or abort operation of the transaction which updated the value, then the schedule is recoverable.</a:t>
            </a:r>
          </a:p>
          <a:p>
            <a:pPr fontAlgn="base"/>
            <a:endParaRPr lang="en-US" b="1" u="sng" dirty="0"/>
          </a:p>
          <a:p>
            <a:pPr fontAlgn="base"/>
            <a:r>
              <a:rPr lang="en-US" b="1" u="sng" dirty="0">
                <a:solidFill>
                  <a:srgbClr val="FF0000"/>
                </a:solidFill>
              </a:rPr>
              <a:t>Thumb Rule</a:t>
            </a:r>
            <a:endParaRPr lang="en-US" b="1" dirty="0">
              <a:solidFill>
                <a:srgbClr val="FF0000"/>
              </a:solidFill>
            </a:endParaRPr>
          </a:p>
          <a:p>
            <a:pPr fontAlgn="base"/>
            <a:r>
              <a:rPr lang="en-US" dirty="0">
                <a:solidFill>
                  <a:srgbClr val="FF0000"/>
                </a:solidFill>
              </a:rPr>
              <a:t>No dirty read means a recoverable schedule.</a:t>
            </a:r>
          </a:p>
          <a:p>
            <a:pPr fontAlgn="base"/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3958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Types of Recoverable Schedules-</a:t>
            </a:r>
            <a:endParaRPr lang="en-US" dirty="0"/>
          </a:p>
          <a:p>
            <a:pPr fontAlgn="base"/>
            <a:r>
              <a:rPr lang="en-US" dirty="0"/>
              <a:t>A recoverable schedule may be any one of these kinds-</a:t>
            </a:r>
          </a:p>
          <a:p>
            <a:pPr fontAlgn="base"/>
            <a:r>
              <a:rPr lang="en-US" dirty="0"/>
              <a:t>1.Cascading Schedule</a:t>
            </a:r>
          </a:p>
          <a:p>
            <a:pPr fontAlgn="base"/>
            <a:r>
              <a:rPr lang="en-US" dirty="0"/>
              <a:t>2.Cascadeless Schedule</a:t>
            </a:r>
          </a:p>
          <a:p>
            <a:pPr fontAlgn="base"/>
            <a:r>
              <a:rPr lang="en-US" dirty="0"/>
              <a:t>3. Strict Schedule</a:t>
            </a:r>
          </a:p>
          <a:p>
            <a:pPr fontAlgn="base"/>
            <a:endParaRPr lang="en-US" b="1" u="sng" dirty="0"/>
          </a:p>
          <a:p>
            <a:pPr fontAlgn="base"/>
            <a:r>
              <a:rPr lang="en-US" b="1" u="sng" dirty="0"/>
              <a:t>Cascading Schedule-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If in a schedule, failure of one transaction causes several other dependent transactions to rollback or abort, then such a schedule is called as a </a:t>
            </a:r>
            <a:r>
              <a:rPr lang="en-US" b="1" dirty="0"/>
              <a:t>Cascading Schedule</a:t>
            </a:r>
            <a:r>
              <a:rPr lang="en-US" dirty="0"/>
              <a:t> or </a:t>
            </a:r>
            <a:r>
              <a:rPr lang="en-US" b="1" dirty="0"/>
              <a:t>Cascading Rollback</a:t>
            </a:r>
            <a:r>
              <a:rPr lang="en-US" dirty="0"/>
              <a:t> or </a:t>
            </a:r>
            <a:r>
              <a:rPr lang="en-US" b="1" dirty="0"/>
              <a:t>Cascading Abort</a:t>
            </a:r>
            <a:r>
              <a:rPr lang="en-US" dirty="0"/>
              <a:t>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It simply leads to the wastage of CPU time.</a:t>
            </a:r>
          </a:p>
          <a:p>
            <a:pPr fontAlgn="base"/>
            <a:endParaRPr lang="en-US" dirty="0"/>
          </a:p>
          <a:p>
            <a:pPr fontAlgn="base"/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73034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Here,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Transaction T2 depends on transaction T1.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Transaction T3 depends on transaction T2.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Transaction T4 depends on transaction T3.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In this schedule,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failure of transaction T1 causes the transaction </a:t>
            </a:r>
          </a:p>
          <a:p>
            <a:pPr fontAlgn="base"/>
            <a:r>
              <a:rPr lang="en-US" dirty="0"/>
              <a:t>      T2 to rollback.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rollback of transaction T2 causes the transaction </a:t>
            </a:r>
          </a:p>
          <a:p>
            <a:pPr fontAlgn="base"/>
            <a:r>
              <a:rPr lang="en-US" dirty="0"/>
              <a:t>      T3 to rollback.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 rollback of transaction T3 causes the transaction</a:t>
            </a:r>
          </a:p>
          <a:p>
            <a:pPr fontAlgn="base"/>
            <a:r>
              <a:rPr lang="en-US" dirty="0"/>
              <a:t>      T4 to rollback.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Such a rollback is called as a </a:t>
            </a:r>
            <a:r>
              <a:rPr lang="en-US" b="1" dirty="0"/>
              <a:t>Cascading Rollback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b="1" dirty="0"/>
          </a:p>
          <a:p>
            <a:pPr fontAlgn="base"/>
            <a:r>
              <a:rPr lang="en-US" b="1" u="sng" dirty="0"/>
              <a:t>NOTE-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the transactions T2, T3 and T4 would have committed before the failure of transaction T1, then the schedule would have been irrecoverable</a:t>
            </a:r>
          </a:p>
          <a:p>
            <a:pPr fontAlgn="base"/>
            <a:endParaRPr lang="en-US" dirty="0"/>
          </a:p>
          <a:p>
            <a:pPr fontAlgn="base"/>
            <a:endParaRPr lang="en-US" b="1" u="sng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219200"/>
            <a:ext cx="3035157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41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 err="1"/>
              <a:t>Cascadeless</a:t>
            </a:r>
            <a:r>
              <a:rPr lang="en-US" b="1" u="sng" dirty="0"/>
              <a:t> Schedule-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If in a schedule, a transaction is not allowed to read a data item until the last transaction that has written it is committed or aborted, then such a schedule is called as a </a:t>
            </a:r>
            <a:r>
              <a:rPr lang="en-US" b="1" dirty="0" err="1"/>
              <a:t>Cascadeless</a:t>
            </a:r>
            <a:r>
              <a:rPr lang="en-US" b="1" dirty="0"/>
              <a:t> Schedule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In other words,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 err="1"/>
              <a:t>Cascadeless</a:t>
            </a:r>
            <a:r>
              <a:rPr lang="en-US" dirty="0"/>
              <a:t> schedule allows only committed read operations.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Therefore, it avoids cascading roll back and thus saves CPU time.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r>
              <a:rPr lang="en-US" b="1" u="sng" dirty="0"/>
              <a:t>NOTE-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 err="1"/>
              <a:t>Cascadeless</a:t>
            </a:r>
            <a:r>
              <a:rPr lang="en-US" dirty="0"/>
              <a:t> schedule allows only committed read </a:t>
            </a:r>
          </a:p>
          <a:p>
            <a:pPr fontAlgn="base"/>
            <a:r>
              <a:rPr lang="en-US" dirty="0"/>
              <a:t>      operations.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However, it allows uncommitted write operations.</a:t>
            </a:r>
          </a:p>
          <a:p>
            <a:pPr fontAlgn="base"/>
            <a:endParaRPr lang="en-US" b="1" u="sn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617" y="3276600"/>
            <a:ext cx="2871788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44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IN" sz="2800" b="1" dirty="0"/>
              <a:t>Recoverability  in DBMS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28020"/>
            <a:ext cx="836915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u="sng" dirty="0"/>
              <a:t>Strict Schedule-</a:t>
            </a:r>
            <a:endParaRPr lang="en-US" dirty="0"/>
          </a:p>
          <a:p>
            <a:pPr fontAlgn="base"/>
            <a:r>
              <a:rPr lang="en-US" dirty="0"/>
              <a:t>If in a schedule, a transaction is neither allowed to read nor write a data item until the last transaction that has written it is committed or aborted, then such a schedule is called as a </a:t>
            </a:r>
            <a:r>
              <a:rPr lang="en-US" b="1" dirty="0"/>
              <a:t>Strict Schedule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In other words,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Strict schedule allows only committed read and write operations.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Clearly, strict schedule implements more restrictions than </a:t>
            </a:r>
            <a:r>
              <a:rPr lang="en-US" dirty="0" err="1"/>
              <a:t>cascadeless</a:t>
            </a:r>
            <a:r>
              <a:rPr lang="en-US" dirty="0"/>
              <a:t> schedule.</a:t>
            </a:r>
          </a:p>
          <a:p>
            <a:pPr fontAlgn="base"/>
            <a:r>
              <a:rPr lang="en-US" b="1" u="sng" dirty="0"/>
              <a:t>Remember-</a:t>
            </a:r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Strict schedules are more strict than </a:t>
            </a:r>
            <a:r>
              <a:rPr lang="en-US" dirty="0" err="1"/>
              <a:t>cascadeless</a:t>
            </a:r>
            <a:r>
              <a:rPr lang="en-US" dirty="0"/>
              <a:t> schedules.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All strict schedules are </a:t>
            </a:r>
            <a:r>
              <a:rPr lang="en-US" dirty="0" err="1"/>
              <a:t>cascadeless</a:t>
            </a:r>
            <a:r>
              <a:rPr lang="en-US" dirty="0"/>
              <a:t> schedules.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All </a:t>
            </a:r>
            <a:r>
              <a:rPr lang="en-US" dirty="0" err="1"/>
              <a:t>cascadeless</a:t>
            </a:r>
            <a:r>
              <a:rPr lang="en-US" dirty="0"/>
              <a:t> schedules are not strict schedules.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pPr fontAlgn="base"/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endParaRPr lang="en-US" dirty="0"/>
          </a:p>
          <a:p>
            <a:br>
              <a:rPr lang="en-US" dirty="0"/>
            </a:br>
            <a:endParaRPr lang="en-US" b="1" u="sng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038475"/>
            <a:ext cx="2501757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4343400"/>
            <a:ext cx="3962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80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6319</TotalTime>
  <Words>4366</Words>
  <Application>Microsoft Office PowerPoint</Application>
  <PresentationFormat>On-screen Show (4:3)</PresentationFormat>
  <Paragraphs>753</Paragraphs>
  <Slides>38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</dc:creator>
  <cp:lastModifiedBy>lavanya y</cp:lastModifiedBy>
  <cp:revision>234</cp:revision>
  <dcterms:created xsi:type="dcterms:W3CDTF">2006-08-16T00:00:00Z</dcterms:created>
  <dcterms:modified xsi:type="dcterms:W3CDTF">2025-04-14T09:56:32Z</dcterms:modified>
</cp:coreProperties>
</file>